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7" r:id="rId3"/>
    <p:sldId id="264" r:id="rId4"/>
    <p:sldId id="267" r:id="rId5"/>
    <p:sldId id="259" r:id="rId6"/>
    <p:sldId id="265" r:id="rId7"/>
    <p:sldId id="269" r:id="rId8"/>
    <p:sldId id="261" r:id="rId9"/>
    <p:sldId id="263" r:id="rId10"/>
  </p:sldIdLst>
  <p:sldSz cx="12192000" cy="6858000"/>
  <p:notesSz cx="6858000" cy="9144000"/>
  <p:defaultTextStyle>
    <a:defPPr>
      <a:defRPr lang="cs-CZ" alt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>
        <p:scale>
          <a:sx n="102" d="100"/>
          <a:sy n="102" d="100"/>
        </p:scale>
        <p:origin x="-11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alt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240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0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408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84580" cy="818990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865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542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cs-CZ" alt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407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958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19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121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468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cs-CZ" alt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alt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alt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5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10469" y="365125"/>
            <a:ext cx="10643331" cy="858461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cs-CZ" alt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AFE8-B846-4531-93B1-53258F8F38D9}" type="datetimeFigureOut">
              <a:rPr lang="cs-CZ" altLang="cs-CZ" smtClean="0"/>
              <a:t>8.12.2020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1C82-6F91-4168-B531-25A9B3E5AECB}" type="slidenum">
              <a:rPr lang="cs-CZ" altLang="cs-CZ" smtClean="0"/>
              <a:t>‹#›</a:t>
            </a:fld>
            <a:endParaRPr lang="cs-CZ" alt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409926" y="1343845"/>
            <a:ext cx="11343341" cy="0"/>
          </a:xfrm>
          <a:prstGeom prst="line">
            <a:avLst/>
          </a:prstGeom>
          <a:ln w="412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18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 alt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1374" y="2194386"/>
            <a:ext cx="9144000" cy="2770374"/>
          </a:xfrm>
        </p:spPr>
        <p:txBody>
          <a:bodyPr numCol="1">
            <a:normAutofit fontScale="90000"/>
          </a:bodyPr>
          <a:lstStyle/>
          <a:p>
            <a:r>
              <a:rPr lang="cs-CZ" altLang="cs-CZ" sz="4400" b="1" dirty="0">
                <a:solidFill>
                  <a:srgbClr val="0070C0"/>
                </a:solidFill>
              </a:rPr>
              <a:t>Informace o využití podpory </a:t>
            </a:r>
            <a:br>
              <a:rPr lang="cs-CZ" altLang="cs-CZ" sz="4400" b="1" dirty="0">
                <a:solidFill>
                  <a:srgbClr val="0070C0"/>
                </a:solidFill>
              </a:rPr>
            </a:br>
            <a:r>
              <a:rPr lang="cs-CZ" altLang="cs-CZ" sz="4400" b="1" dirty="0">
                <a:solidFill>
                  <a:srgbClr val="0070C0"/>
                </a:solidFill>
              </a:rPr>
              <a:t>ŠKODA AUTO a.s. </a:t>
            </a:r>
            <a:br>
              <a:rPr lang="cs-CZ" altLang="cs-CZ" sz="4400" b="1" dirty="0">
                <a:solidFill>
                  <a:srgbClr val="0070C0"/>
                </a:solidFill>
              </a:rPr>
            </a:br>
            <a:r>
              <a:rPr lang="cs-CZ" altLang="cs-CZ" sz="4400" b="1" dirty="0">
                <a:solidFill>
                  <a:srgbClr val="0070C0"/>
                </a:solidFill>
              </a:rPr>
              <a:t>na podporu STEM předmětů</a:t>
            </a:r>
            <a:r>
              <a:rPr lang="cs-CZ" altLang="cs-CZ" sz="4400" dirty="0"/>
              <a:t/>
            </a:r>
            <a:br>
              <a:rPr lang="cs-CZ" altLang="cs-CZ" sz="4400" dirty="0"/>
            </a:br>
            <a:r>
              <a:rPr lang="cs-CZ" altLang="cs-CZ" sz="4400" dirty="0"/>
              <a:t/>
            </a:r>
            <a:br>
              <a:rPr lang="cs-CZ" altLang="cs-CZ" sz="4400" dirty="0"/>
            </a:br>
            <a:r>
              <a:rPr lang="cs-CZ" altLang="cs-CZ" sz="3200" dirty="0"/>
              <a:t>školní rok 2019-20</a:t>
            </a:r>
            <a:endParaRPr lang="cs-CZ" alt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697" y="706372"/>
            <a:ext cx="9144000" cy="1655762"/>
          </a:xfrm>
        </p:spPr>
        <p:txBody>
          <a:bodyPr numCol="1">
            <a:normAutofit/>
          </a:bodyPr>
          <a:lstStyle/>
          <a:p>
            <a:r>
              <a:rPr lang="cs-CZ" altLang="cs-CZ" dirty="0" smtClean="0"/>
              <a:t>Základní škola a mateřská škola Rychnov nad Kněžnou, Roveň 60</a:t>
            </a:r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18411"/>
            <a:ext cx="924703" cy="3122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1" y="5290530"/>
            <a:ext cx="854107" cy="9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Jak jsme prostředky využili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531" y="1806964"/>
            <a:ext cx="1051560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cs-CZ" sz="3600" dirty="0"/>
              <a:t>Plánovaná podpora byla rozdělena do </a:t>
            </a:r>
            <a:r>
              <a:rPr lang="cs-CZ" sz="3600" dirty="0" smtClean="0"/>
              <a:t>3 </a:t>
            </a:r>
            <a:r>
              <a:rPr lang="cs-CZ" sz="3600" dirty="0"/>
              <a:t>oblastí: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strategické plánování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materiální a technické vybavení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organizace a zaměření </a:t>
            </a:r>
            <a:r>
              <a:rPr lang="cs-CZ" dirty="0" smtClean="0"/>
              <a:t>výuky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dirty="0"/>
              <a:t>prioritu jsme si vytýčili </a:t>
            </a:r>
            <a:r>
              <a:rPr lang="cs-CZ" b="1" u="sng" dirty="0" smtClean="0">
                <a:solidFill>
                  <a:srgbClr val="0070C0"/>
                </a:solidFill>
              </a:rPr>
              <a:t>zlepšení materiálního </a:t>
            </a:r>
            <a:r>
              <a:rPr lang="cs-CZ" b="1" u="sng" dirty="0" smtClean="0">
                <a:solidFill>
                  <a:srgbClr val="0070C0"/>
                </a:solidFill>
              </a:rPr>
              <a:t>a </a:t>
            </a:r>
            <a:r>
              <a:rPr lang="cs-CZ" b="1" u="sng" dirty="0" smtClean="0">
                <a:solidFill>
                  <a:srgbClr val="0070C0"/>
                </a:solidFill>
              </a:rPr>
              <a:t>technického </a:t>
            </a:r>
            <a:r>
              <a:rPr lang="cs-CZ" b="1" u="sng" dirty="0" smtClean="0">
                <a:solidFill>
                  <a:srgbClr val="0070C0"/>
                </a:solidFill>
              </a:rPr>
              <a:t>vybavení </a:t>
            </a:r>
            <a:r>
              <a:rPr lang="cs-CZ" dirty="0" smtClean="0"/>
              <a:t>naší základní i mateřské školy tak, abychom se mohli s dětmi a žáky více věnovat polytechnickým a badatelským činnostem.</a:t>
            </a:r>
            <a:endParaRPr lang="cs-CZ" dirty="0"/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5573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1. Podpora strategického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cs-CZ" altLang="cs-CZ" dirty="0" smtClean="0"/>
              <a:t>V době uzavření škol z důvodu výskytu nemoci COVID-19 se ředitelka školy zaměřila v této oblasti prostřednictvím e-</a:t>
            </a:r>
            <a:r>
              <a:rPr lang="cs-CZ" altLang="cs-CZ" dirty="0" err="1" smtClean="0"/>
              <a:t>learningu</a:t>
            </a:r>
            <a:r>
              <a:rPr lang="cs-CZ" altLang="cs-CZ" dirty="0" smtClean="0"/>
              <a:t> na sebevzdělávání a získání zkušeností a poznatků pro řízení školy v době distanční výuky. Absolvovala několik </a:t>
            </a:r>
            <a:r>
              <a:rPr lang="cs-CZ" altLang="cs-CZ" dirty="0" err="1" smtClean="0"/>
              <a:t>webinářů</a:t>
            </a:r>
            <a:r>
              <a:rPr lang="cs-CZ" altLang="cs-CZ" dirty="0" smtClean="0"/>
              <a:t> na aktuální témata:</a:t>
            </a:r>
          </a:p>
          <a:p>
            <a:pPr marL="0" indent="0" algn="just"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 smtClean="0"/>
              <a:t> Jak efektivně učit online na dálku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dirty="0" smtClean="0"/>
              <a:t>Zaměstnávání pedagogů, když jsou školy uzavřené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dirty="0" smtClean="0"/>
              <a:t>Dopad </a:t>
            </a:r>
            <a:r>
              <a:rPr lang="cs-CZ" altLang="cs-CZ" dirty="0" err="1" smtClean="0"/>
              <a:t>koronaviru</a:t>
            </a:r>
            <a:r>
              <a:rPr lang="cs-CZ" altLang="cs-CZ" dirty="0" smtClean="0"/>
              <a:t> na hygienu a stravování v MŠ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dirty="0" smtClean="0"/>
              <a:t>Připravte svou školu na kontrolu ČŠI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7927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Materiální a technická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309" y="1761085"/>
            <a:ext cx="10523376" cy="2425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cs-CZ" b="1" dirty="0" smtClean="0"/>
              <a:t> Vybavení venkovní učebny a pomůcky pro badatelská stanoviště</a:t>
            </a:r>
            <a:endParaRPr lang="cs-CZ" b="1" dirty="0"/>
          </a:p>
        </p:txBody>
      </p:sp>
      <p:pic>
        <p:nvPicPr>
          <p:cNvPr id="4" name="Picture 7" descr="C:\Users\Uzivatel\Pictures\2020-06\DSCN29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17" y="2484998"/>
            <a:ext cx="2313989" cy="173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zivatel\Pictures\2020-10\DSCN3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77" y="2510628"/>
            <a:ext cx="2313992" cy="17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zivatel\Pictures\2019-09\DSCN2129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5" y="4473223"/>
            <a:ext cx="2569028" cy="192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zivatel\Pictures\2019-09\DSCN2124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4" y="4473223"/>
            <a:ext cx="2529628" cy="18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zivatel\Pictures\2019-09\DSCN21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12" y="4473223"/>
            <a:ext cx="2656114" cy="19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5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3. Organizace a zaměření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cs-CZ" altLang="cs-CZ" dirty="0" smtClean="0"/>
              <a:t> Uskutečnili jsme celkem </a:t>
            </a:r>
            <a:r>
              <a:rPr lang="cs-CZ" altLang="cs-CZ" b="1" dirty="0" smtClean="0"/>
              <a:t>4 workshopy z dílny Malé technické univerzity </a:t>
            </a:r>
            <a:r>
              <a:rPr lang="cs-CZ" altLang="cs-CZ" dirty="0" smtClean="0"/>
              <a:t>pro děti v naší mateřské škole a žáky 1. – 3. ročníku naší základní školy na téma Stavitel města a Stavitel věží.</a:t>
            </a:r>
          </a:p>
          <a:p>
            <a:pPr marL="0" indent="0" algn="ctr">
              <a:buNone/>
            </a:pPr>
            <a:endParaRPr lang="cs-CZ" altLang="cs-CZ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cs-CZ" altLang="cs-CZ" dirty="0" smtClean="0"/>
              <a:t> </a:t>
            </a:r>
            <a:r>
              <a:rPr lang="cs-CZ" altLang="cs-CZ" b="1" dirty="0">
                <a:solidFill>
                  <a:srgbClr val="00B0F0"/>
                </a:solidFill>
              </a:rPr>
              <a:t>Stavitel města</a:t>
            </a:r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</p:txBody>
      </p:sp>
      <p:pic>
        <p:nvPicPr>
          <p:cNvPr id="1030" name="Picture 6" descr="C:\Users\Uzivatel\Pictures\2019-10\DSCN224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92" y="351531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zivatel\Pictures\2019-10\DSCN2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44" y="4250107"/>
            <a:ext cx="2488163" cy="186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zivatel\Pictures\MŠ 2019 - 2020\MTU -Stavitel města\DSCN24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106" y="4257106"/>
            <a:ext cx="2478832" cy="185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zivatel\Pictures\MŠ 2019 - 2020\MTU -Stavitel města\DSCN2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" y="3657601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a zaměření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813" y="1503106"/>
            <a:ext cx="10877938" cy="4673857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altLang="cs-CZ" b="1" dirty="0">
                <a:solidFill>
                  <a:schemeClr val="bg2">
                    <a:lumMod val="75000"/>
                  </a:schemeClr>
                </a:solidFill>
              </a:rPr>
              <a:t>Stavitel věží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C:\Users\Uzivatel\Pictures\2020-10\Stavitel věží\DSCN3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3" y="2760695"/>
            <a:ext cx="2402632" cy="180197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zivatel\Pictures\2020-10\Stavitel věží\DSCN3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84" y="4176748"/>
            <a:ext cx="2572138" cy="1929104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zivatel\Pictures\2020-10\Stavitel věží\DSCN31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22" y="2608489"/>
            <a:ext cx="2632784" cy="197458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zivatel\Pictures\2020-10\Stavitel věží\DSCN3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06" y="4352148"/>
            <a:ext cx="2668555" cy="20014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ový popisek 7"/>
          <p:cNvSpPr/>
          <p:nvPr/>
        </p:nvSpPr>
        <p:spPr>
          <a:xfrm>
            <a:off x="1390261" y="1503106"/>
            <a:ext cx="1294623" cy="865219"/>
          </a:xfrm>
          <a:prstGeom prst="wedgeRoundRectCallout">
            <a:avLst>
              <a:gd name="adj1" fmla="val -17950"/>
              <a:gd name="adj2" fmla="val 1131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Něco nám tam hoši ještě chybí!</a:t>
            </a:r>
            <a:endParaRPr lang="cs-CZ" sz="1600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3206624" y="2174033"/>
            <a:ext cx="1290732" cy="1487649"/>
          </a:xfrm>
          <a:prstGeom prst="wedgeRoundRectCallout">
            <a:avLst>
              <a:gd name="adj1" fmla="val 24542"/>
              <a:gd name="adj2" fmla="val 1063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Tak to my už máme hotovo!!!</a:t>
            </a:r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7884367" y="2368325"/>
            <a:ext cx="1399591" cy="1808424"/>
          </a:xfrm>
          <a:prstGeom prst="wedgeRoundRectCallout">
            <a:avLst>
              <a:gd name="adj1" fmla="val 40501"/>
              <a:gd name="adj2" fmla="val 7557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 tady odsud super výhled, asi tady chvíli zůstanu.</a:t>
            </a:r>
            <a:endParaRPr lang="cs-CZ" dirty="0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9585645" y="1935714"/>
            <a:ext cx="1461800" cy="1725968"/>
          </a:xfrm>
          <a:prstGeom prst="wedgeRoundRectCallout">
            <a:avLst>
              <a:gd name="adj1" fmla="val 500"/>
              <a:gd name="adj2" fmla="val 9771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Paní učitelka tě </a:t>
            </a:r>
            <a:r>
              <a:rPr lang="cs-CZ" dirty="0" smtClean="0"/>
              <a:t>také </a:t>
            </a:r>
            <a:r>
              <a:rPr lang="cs-CZ" dirty="0" smtClean="0"/>
              <a:t>moc dobře vidí!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4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a zaměření výuky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175" y="1757981"/>
            <a:ext cx="10498494" cy="1076195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cs-CZ" dirty="0" smtClean="0"/>
              <a:t> Stavebnice a učební pomůcky na podporu digitální gramotnosti a polytechnické výuky.</a:t>
            </a:r>
            <a:endParaRPr lang="cs-CZ" dirty="0"/>
          </a:p>
        </p:txBody>
      </p:sp>
      <p:pic>
        <p:nvPicPr>
          <p:cNvPr id="4" name="Picture 2" descr="C:\Users\Uzivatel\Pictures\2020-10\DSCN3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43" y="2834176"/>
            <a:ext cx="3785115" cy="283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zivatel\Pictures\2020-10\DSCN3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79" y="2834175"/>
            <a:ext cx="3785115" cy="28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Co se podařilo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 V naší </a:t>
            </a:r>
            <a:r>
              <a:rPr lang="cs-CZ" b="1" dirty="0" smtClean="0"/>
              <a:t>venkovní učebně</a:t>
            </a:r>
            <a:r>
              <a:rPr lang="cs-CZ" dirty="0" smtClean="0"/>
              <a:t>, vybudované díky finančním prostředkům darovaných firmou Škoda Auto v minulém ročníku, se žáci mohli bavit, učit i pracovat na čerstvém vzduchu, což jsme oceňovali i vzhledem ke zhoršené epidemiologické situaci v souvislosti s </a:t>
            </a:r>
            <a:r>
              <a:rPr lang="cs-CZ" dirty="0" err="1" smtClean="0"/>
              <a:t>koronavirem</a:t>
            </a:r>
            <a:r>
              <a:rPr lang="cs-CZ" dirty="0" smtClean="0"/>
              <a:t> a doporučeními hygieniků přenášet výuku do venkovních prostor školy.</a:t>
            </a:r>
            <a:endParaRPr lang="cs-CZ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 Vybavení </a:t>
            </a:r>
            <a:r>
              <a:rPr lang="cs-CZ" dirty="0"/>
              <a:t>novými materiálními prostředky zlepšilo </a:t>
            </a:r>
            <a:r>
              <a:rPr lang="cs-CZ" b="1" dirty="0" smtClean="0"/>
              <a:t>polytechnickou výchovu a badatelskou činnost </a:t>
            </a:r>
            <a:r>
              <a:rPr lang="cs-CZ" dirty="0"/>
              <a:t>ve všech součástech našeho zařízení (mateřská škola, základní škola, školní družina).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544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cs-CZ" altLang="cs-CZ" dirty="0"/>
              <a:t>Závěrečné zhodnocení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endParaRPr lang="cs-CZ" alt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3000" dirty="0" smtClean="0"/>
              <a:t>Další ročník projektu hodnotíme jako úspěšné pokračování </a:t>
            </a:r>
            <a:r>
              <a:rPr lang="cs-CZ" sz="3000" dirty="0"/>
              <a:t>naší </a:t>
            </a:r>
            <a:r>
              <a:rPr lang="cs-CZ" sz="3000" dirty="0" smtClean="0"/>
              <a:t>cesty </a:t>
            </a:r>
            <a:r>
              <a:rPr lang="cs-CZ" sz="3000" dirty="0"/>
              <a:t>ke zlepšování podmínek pro výchovně vzdělávací činnost našich </a:t>
            </a:r>
            <a:r>
              <a:rPr lang="cs-CZ" sz="3000" dirty="0" smtClean="0"/>
              <a:t>dětí a žáků a rozšiřování možností v oblasti technické výchovy.</a:t>
            </a:r>
            <a:endParaRPr lang="cs-CZ" altLang="cs-CZ" sz="3000" dirty="0"/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endParaRPr lang="cs-CZ" altLang="cs-CZ" dirty="0"/>
          </a:p>
          <a:p>
            <a:pPr algn="r"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70C0"/>
                </a:solidFill>
              </a:rPr>
              <a:t>Těšíme se na spolupráci v příštím ročníku </a:t>
            </a:r>
          </a:p>
          <a:p>
            <a:pPr marL="0" indent="0" algn="r">
              <a:buNone/>
            </a:pPr>
            <a:r>
              <a:rPr lang="cs-CZ" b="1" dirty="0">
                <a:solidFill>
                  <a:srgbClr val="0070C0"/>
                </a:solidFill>
              </a:rPr>
              <a:t>    a děkujeme za Vaši podporu, které si skutečně vážíme!</a:t>
            </a:r>
          </a:p>
        </p:txBody>
      </p:sp>
      <p:pic>
        <p:nvPicPr>
          <p:cNvPr id="5" name="Picture 2" descr="C:\Users\Uzivatel\AppData\Local\Microsoft\Windows\INetCache\IE\AGOUXEEC\1200px-Škoda_Octavia_Combi_III_a_(cropped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08" y="3545633"/>
            <a:ext cx="3710378" cy="2119989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291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393</Words>
  <Application>Microsoft Office PowerPoint</Application>
  <PresentationFormat>Vlastní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Informace o využití podpory  ŠKODA AUTO a.s.  na podporu STEM předmětů  školní rok 2019-20</vt:lpstr>
      <vt:lpstr>Jak jsme prostředky využili</vt:lpstr>
      <vt:lpstr>1. Podpora strategického plánování</vt:lpstr>
      <vt:lpstr>2. Materiální a technická podpora</vt:lpstr>
      <vt:lpstr>3. Organizace a zaměření výuky</vt:lpstr>
      <vt:lpstr>Organizace a zaměření výuky</vt:lpstr>
      <vt:lpstr>Organizace a zaměření výuky</vt:lpstr>
      <vt:lpstr>Co se podařilo</vt:lpstr>
      <vt:lpstr>Závěrečné zhodnocení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o využití podpory  na podporu STEM předmětů  školní rok 2017-18</dc:title>
  <dc:creator>Irena Fričová</dc:creator>
  <cp:lastModifiedBy>Uzivatel</cp:lastModifiedBy>
  <cp:revision>36</cp:revision>
  <dcterms:created xsi:type="dcterms:W3CDTF">2018-08-12T14:51:05Z</dcterms:created>
  <dcterms:modified xsi:type="dcterms:W3CDTF">2020-12-08T08:26:44Z</dcterms:modified>
</cp:coreProperties>
</file>