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3" r:id="rId5"/>
    <p:sldId id="267" r:id="rId6"/>
    <p:sldId id="264" r:id="rId7"/>
    <p:sldId id="265" r:id="rId8"/>
    <p:sldId id="266" r:id="rId9"/>
    <p:sldId id="258" r:id="rId10"/>
    <p:sldId id="260" r:id="rId11"/>
    <p:sldId id="26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40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05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08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84580" cy="8189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65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42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07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58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21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8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10469" y="365125"/>
            <a:ext cx="10643331" cy="858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AFE8-B846-4531-93B1-53258F8F38D9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1C82-6F91-4168-B531-25A9B3E5AEC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409926" y="1343845"/>
            <a:ext cx="11343341" cy="0"/>
          </a:xfrm>
          <a:prstGeom prst="line">
            <a:avLst/>
          </a:prstGeom>
          <a:ln w="412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18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1374" y="2194386"/>
            <a:ext cx="9144000" cy="2770374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Informace o využití podpory 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ŠKODA AUTO a.s. 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na podporu STEM předmětů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3200" dirty="0" smtClean="0"/>
              <a:t>školní rok 2018-19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697" y="706372"/>
            <a:ext cx="9133572" cy="571922"/>
          </a:xfrm>
        </p:spPr>
        <p:txBody>
          <a:bodyPr>
            <a:normAutofit fontScale="85000" lnSpcReduction="10000"/>
          </a:bodyPr>
          <a:lstStyle/>
          <a:p>
            <a:r>
              <a:rPr lang="cs-CZ" sz="3200" dirty="0" smtClean="0"/>
              <a:t>Základní škola a mateřská škola Rychnov nad Kněžnou, Roveň 60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18411"/>
            <a:ext cx="924703" cy="3122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1" y="5290530"/>
            <a:ext cx="854107" cy="9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 S čím jsme se potýkali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Největším problémem při realizaci našeho záměru bylo zajištění kompetentních pracovníků (řemeslníků), kteří by byli schopni a ochotni provést v našich podmínkách rekonstrukci zahradní budovy.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Omezujícím se brzy stala nejenom výše finanční dotace, ale také časový limit pro provedení práce. Pro větší firmy nebyla naše nabídka dost lukrativní, drobných řemeslníků je v našem regionu nedostatek. Po jednáních s některými z nich nám byla sice přislíbena práce, která však byla po určité době opakovaně odmítnuta se slovy, že „nejsou lidi“.</a:t>
            </a:r>
          </a:p>
        </p:txBody>
      </p:sp>
    </p:spTree>
    <p:extLst>
      <p:ext uri="{BB962C8B-B14F-4D97-AF65-F5344CB8AC3E}">
        <p14:creationId xmlns:p14="http://schemas.microsoft.com/office/powerpoint/2010/main" val="1174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Celkově hodnotíme projekt jako úspěšný začátek naší plánované cesty ke zlepšování podmínek pro výchovně vzdělávací činnost našich dětí, žáků i zaměstnanců.  Společná radost ze všeho co se povedlo je hnacím motorem naší další jízdy a překážky, se kterými jsme se během realizace projektu v tomto ročníku potýkaly (a často nás i brzdily) nás naučily, jak být chytřejší a šikovnější na další společné cestě za poznáním.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rgbClr val="0070C0"/>
                </a:solidFill>
              </a:rPr>
              <a:t>Těšíme se na spolupráci v příštím ročníku </a:t>
            </a:r>
          </a:p>
          <a:p>
            <a:pPr marL="0" indent="0" algn="r">
              <a:buNone/>
            </a:pP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  a děkujeme za Vaši podporu, které si skutečně vážíme!</a:t>
            </a:r>
          </a:p>
          <a:p>
            <a:pPr algn="r"/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1026" name="Picture 2" descr="C:\Users\Uzivatel\AppData\Local\Microsoft\Windows\INetCache\IE\AGOUXEEC\1200px-Škoda_Octavia_Combi_III_a_(cropped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0" y="4607223"/>
            <a:ext cx="2310787" cy="124501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. Závěrečné zhodnocení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7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Jak jsme prostředky využili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dirty="0" smtClean="0"/>
              <a:t>Plánovaná podpora byla rozdělena do 4 oblastí: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</a:t>
            </a:r>
            <a:r>
              <a:rPr lang="cs-CZ" dirty="0" smtClean="0"/>
              <a:t>trategické plánování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m</a:t>
            </a:r>
            <a:r>
              <a:rPr lang="cs-CZ" dirty="0" smtClean="0"/>
              <a:t>ateriální a technické vybavení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</a:t>
            </a:r>
            <a:r>
              <a:rPr lang="cs-CZ" dirty="0" smtClean="0"/>
              <a:t>rganizace a zaměření výuky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</a:t>
            </a:r>
            <a:r>
              <a:rPr lang="cs-CZ" dirty="0" smtClean="0"/>
              <a:t>polupráce metodologie a formy výuky</a:t>
            </a:r>
          </a:p>
          <a:p>
            <a:pPr marL="0" indent="0">
              <a:buNone/>
            </a:pPr>
            <a:r>
              <a:rPr lang="cs-CZ" dirty="0" smtClean="0"/>
              <a:t>Jako prioritu jsme si vytýčili </a:t>
            </a:r>
            <a:r>
              <a:rPr lang="cs-CZ" b="1" u="sng" dirty="0" smtClean="0">
                <a:solidFill>
                  <a:srgbClr val="0070C0"/>
                </a:solidFill>
              </a:rPr>
              <a:t>oblast nových forem výuky a zaměření výuky na badatelskou činnost</a:t>
            </a:r>
            <a:r>
              <a:rPr lang="cs-CZ" u="sng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dětí a žáků.</a:t>
            </a:r>
          </a:p>
          <a:p>
            <a:pPr marL="0" indent="0" algn="just">
              <a:buNone/>
            </a:pPr>
            <a:r>
              <a:rPr lang="cs-CZ" dirty="0" smtClean="0"/>
              <a:t>Materiální a technické podmínky v naší organizaci, která v sobě slučuje </a:t>
            </a:r>
            <a:r>
              <a:rPr lang="cs-CZ" u="sng" dirty="0" smtClean="0"/>
              <a:t>mateřskou a</a:t>
            </a:r>
            <a:r>
              <a:rPr lang="cs-CZ" dirty="0" smtClean="0"/>
              <a:t> </a:t>
            </a:r>
            <a:r>
              <a:rPr lang="cs-CZ" u="sng" dirty="0" smtClean="0"/>
              <a:t>základní školu spolu se školní družinou</a:t>
            </a:r>
            <a:r>
              <a:rPr lang="cs-CZ" dirty="0" smtClean="0"/>
              <a:t> jsou v dnešní době již nedostačující.</a:t>
            </a:r>
            <a:r>
              <a:rPr lang="cs-CZ" dirty="0"/>
              <a:t> </a:t>
            </a:r>
            <a:r>
              <a:rPr lang="cs-CZ" dirty="0" smtClean="0"/>
              <a:t>Naše malé zařízení (24 dětí v MŠ a 30 žáků v ZŠ) disponuje pouze omezeným množstvím pomůcek prohlubujících polytechnickou a badatelskou činnost dětí a žáků. Proto jsme nákupem polytechnických stavebnic a badatelských pomůcek a přestavbou zahradní budovy, využívané </a:t>
            </a:r>
            <a:r>
              <a:rPr lang="cs-CZ" dirty="0"/>
              <a:t>do té doby pouze jako </a:t>
            </a:r>
            <a:r>
              <a:rPr lang="cs-CZ" dirty="0" smtClean="0"/>
              <a:t>kůlny ke skladování starého nářadí, na „venkovní učebnu“ chtěli zlepšit celkový stav v této oblasti.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7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Podpora strategického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Vzhledem k naší stanovené prioritě v oblasti </a:t>
            </a:r>
            <a:r>
              <a:rPr lang="cs-CZ" dirty="0"/>
              <a:t>nových forem </a:t>
            </a:r>
            <a:r>
              <a:rPr lang="cs-CZ" dirty="0" smtClean="0"/>
              <a:t>výuky, kdy jsme se potýkali při realizaci přestavby venkovní učebny s nemalými technickými, finančními i časovými problémy, se nám podpora vedení školy v této oblasti bohužel nepodařila využít.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Vedení školy však čerpalo z dříve získaných zkušeností v oblasti </a:t>
            </a:r>
            <a:r>
              <a:rPr lang="cs-CZ" dirty="0" err="1" smtClean="0"/>
              <a:t>koučinku</a:t>
            </a:r>
            <a:r>
              <a:rPr lang="cs-CZ" dirty="0"/>
              <a:t> </a:t>
            </a:r>
            <a:r>
              <a:rPr lang="cs-CZ" dirty="0" smtClean="0"/>
              <a:t>a využívalo při svém plánování námětů mentora, se kterým spolupracovalo v minulém ročníku.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Další akce na podporu v této oblasti, zaměřené obzvláště na </a:t>
            </a:r>
            <a:r>
              <a:rPr lang="cs-CZ" dirty="0" err="1" smtClean="0"/>
              <a:t>specificku</a:t>
            </a:r>
            <a:r>
              <a:rPr lang="cs-CZ" dirty="0" smtClean="0"/>
              <a:t> práce a řízení malotřídní školy, plánujeme plně využít v příštím ročníku.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792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3. Materiální a technická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8" y="4068535"/>
            <a:ext cx="3116423" cy="23373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35" y="4096138"/>
            <a:ext cx="3079620" cy="23097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33849"/>
            <a:ext cx="3029339" cy="22720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2096666"/>
            <a:ext cx="2697576" cy="14781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75" y="1931436"/>
            <a:ext cx="2189584" cy="164218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420796" y="1707502"/>
            <a:ext cx="4902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  </a:t>
            </a:r>
            <a:r>
              <a:rPr lang="cs-CZ" sz="3200" b="1" u="sng" dirty="0" smtClean="0"/>
              <a:t>Polytechnické stavebnice </a:t>
            </a:r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dirty="0" smtClean="0">
                <a:solidFill>
                  <a:srgbClr val="0070C0"/>
                </a:solidFill>
              </a:rPr>
              <a:t>pro děti v mateřské škole </a:t>
            </a:r>
          </a:p>
          <a:p>
            <a:endParaRPr lang="cs-CZ" dirty="0" smtClean="0"/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cs-CZ" sz="2000" dirty="0" smtClean="0">
                <a:solidFill>
                  <a:srgbClr val="0070C0"/>
                </a:solidFill>
              </a:rPr>
              <a:t>pro žáky ve školní družině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Materiální </a:t>
            </a:r>
            <a:r>
              <a:rPr lang="cs-CZ" dirty="0"/>
              <a:t>a technická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498494" cy="65631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N</a:t>
            </a:r>
            <a:r>
              <a:rPr lang="cs-CZ" b="1" dirty="0" smtClean="0"/>
              <a:t>ářadí pro práci žáků na školním pozemku v rámci pracovních činností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12" y="3343418"/>
            <a:ext cx="4218606" cy="31639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3" y="2381053"/>
            <a:ext cx="2836507" cy="21273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4" y="4649563"/>
            <a:ext cx="2636671" cy="19775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91" y="4655974"/>
            <a:ext cx="2628123" cy="19710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2" y="2381053"/>
            <a:ext cx="2758754" cy="2069065"/>
          </a:xfrm>
          <a:prstGeom prst="rect">
            <a:avLst/>
          </a:prstGeom>
        </p:spPr>
      </p:pic>
      <p:sp>
        <p:nvSpPr>
          <p:cNvPr id="7" name="Zaoblený obdélníkový popisek 6"/>
          <p:cNvSpPr/>
          <p:nvPr/>
        </p:nvSpPr>
        <p:spPr>
          <a:xfrm>
            <a:off x="5192485" y="2422330"/>
            <a:ext cx="2073727" cy="1317689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N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58301" y="2596243"/>
            <a:ext cx="173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„Naše parta HIC</a:t>
            </a:r>
          </a:p>
          <a:p>
            <a:r>
              <a:rPr lang="cs-CZ" dirty="0" smtClean="0"/>
              <a:t>zvládne </a:t>
            </a:r>
            <a:r>
              <a:rPr lang="cs-CZ" dirty="0"/>
              <a:t>všechno</a:t>
            </a:r>
            <a:endParaRPr lang="cs-CZ" dirty="0" smtClean="0"/>
          </a:p>
          <a:p>
            <a:r>
              <a:rPr lang="cs-CZ" dirty="0"/>
              <a:t>j</a:t>
            </a:r>
            <a:r>
              <a:rPr lang="cs-CZ" dirty="0" smtClean="0"/>
              <a:t>ako nic!“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Organizace a zaměření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5" y="2603239"/>
            <a:ext cx="2572140" cy="192910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09959" y="1783724"/>
            <a:ext cx="780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b="1" dirty="0" smtClean="0"/>
              <a:t>Exkurze žáků do zážitkových parků Dolní Morava</a:t>
            </a:r>
            <a:endParaRPr lang="cs-CZ" sz="2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4" y="4711958"/>
            <a:ext cx="2572138" cy="19291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64" y="2609074"/>
            <a:ext cx="2612570" cy="195942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64" y="4711958"/>
            <a:ext cx="2612570" cy="19594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23" y="2603239"/>
            <a:ext cx="2620350" cy="196526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24" y="4715456"/>
            <a:ext cx="2620350" cy="196526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28" y="1723830"/>
            <a:ext cx="2106386" cy="280851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28" y="4660640"/>
            <a:ext cx="2749419" cy="20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/>
              <a:t>Spolupráce metodologie, formy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2" y="2841171"/>
            <a:ext cx="4671527" cy="35036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02" y="2878493"/>
            <a:ext cx="4876800" cy="36576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12979" y="1614196"/>
            <a:ext cx="9790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Přestavba školní kůlny na venkovní učebnu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/>
              <a:t>učebna bude využívána pro pracovní činnosti žáků a badatelskou činnost v oblasti přírodovědných předmětů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5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/>
              <a:t>Spolupráce metodologie, formy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753669" cy="53502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cs-CZ" b="1" dirty="0" smtClean="0"/>
              <a:t>Pomůcky pro badatelské činnosti dětí v mateřské škole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76" y="2388637"/>
            <a:ext cx="7882465" cy="35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. Co se podařilo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8265" y="1825625"/>
            <a:ext cx="10545536" cy="465681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2000" b="1" dirty="0" smtClean="0"/>
              <a:t>Přestavba venkovní učebny </a:t>
            </a:r>
            <a:r>
              <a:rPr lang="cs-CZ" sz="2000" dirty="0" smtClean="0"/>
              <a:t>společně s rekonstrukcí venkovního posezení a výsadbou okrasných dřevin (bylo realizováno v minulém ročníku) vede ke zlepšující se úpravě školní zahrady a novým možnostem pro její využití. Jako pozitivní hodnotíme také možnost zapojení žáků samotných do prací na těchto úpravách.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000" dirty="0" smtClean="0"/>
              <a:t>Vybavení novými materiálními </a:t>
            </a:r>
            <a:r>
              <a:rPr lang="cs-CZ" sz="2000" smtClean="0"/>
              <a:t>prostředky </a:t>
            </a:r>
            <a:r>
              <a:rPr lang="cs-CZ" sz="2000" smtClean="0"/>
              <a:t>zlepšilo  </a:t>
            </a:r>
            <a:r>
              <a:rPr lang="cs-CZ" sz="2000" b="1" dirty="0" smtClean="0"/>
              <a:t>polytechnickou výchovu </a:t>
            </a:r>
            <a:r>
              <a:rPr lang="cs-CZ" sz="2000" dirty="0" smtClean="0"/>
              <a:t>ve všech součástech našeho zařízení (mateřská škola, základní škola, školní družina).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48" y="4091232"/>
            <a:ext cx="3031732" cy="2273798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64" y="3949052"/>
            <a:ext cx="2709103" cy="203182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19" y="3773495"/>
            <a:ext cx="2381844" cy="178638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ovéPole 6"/>
          <p:cNvSpPr txBox="1"/>
          <p:nvPr/>
        </p:nvSpPr>
        <p:spPr>
          <a:xfrm>
            <a:off x="5445579" y="6180364"/>
            <a:ext cx="503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„Kdo si hraje (a nebo i </a:t>
            </a:r>
            <a:r>
              <a:rPr lang="cs-CZ" b="1" dirty="0">
                <a:solidFill>
                  <a:srgbClr val="0070C0"/>
                </a:solidFill>
              </a:rPr>
              <a:t>trošku</a:t>
            </a:r>
            <a:r>
              <a:rPr lang="cs-CZ" b="1" dirty="0" smtClean="0">
                <a:solidFill>
                  <a:srgbClr val="0070C0"/>
                </a:solidFill>
              </a:rPr>
              <a:t> pracuje) – nezlobí!“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632</Words>
  <Application>Microsoft Office PowerPoint</Application>
  <PresentationFormat>Vlastní</PresentationFormat>
  <Paragraphs>46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Informace o využití podpory  ŠKODA AUTO a.s.  na podporu STEM předmětů  školní rok 2018-19</vt:lpstr>
      <vt:lpstr>1. Jak jsme prostředky využili</vt:lpstr>
      <vt:lpstr>2. Podpora strategického plánování</vt:lpstr>
      <vt:lpstr> 3. Materiální a technická podpora</vt:lpstr>
      <vt:lpstr> Materiální a technická podpora</vt:lpstr>
      <vt:lpstr>4. Organizace a zaměření výuky</vt:lpstr>
      <vt:lpstr>5. Spolupráce metodologie, formy výuky</vt:lpstr>
      <vt:lpstr> Spolupráce metodologie, formy výuky</vt:lpstr>
      <vt:lpstr>6. Co se podařilo</vt:lpstr>
      <vt:lpstr>7. S čím jsme se potýkali</vt:lpstr>
      <vt:lpstr>8. Závěrečné zhodnocení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o využití podpory  na podporu STEM předmětů  školní rok 2017-18</dc:title>
  <dc:creator>Irena Fričová</dc:creator>
  <cp:lastModifiedBy>Uzivatel</cp:lastModifiedBy>
  <cp:revision>48</cp:revision>
  <dcterms:created xsi:type="dcterms:W3CDTF">2018-08-12T14:51:05Z</dcterms:created>
  <dcterms:modified xsi:type="dcterms:W3CDTF">2019-07-09T09:51:59Z</dcterms:modified>
</cp:coreProperties>
</file>